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32918400"/>
  <p:notesSz cx="9271000" cy="7010400"/>
  <p:embeddedFontLst>
    <p:embeddedFont>
      <p:font typeface="Nunito" pitchFamily="2" charset="77"/>
      <p:regular r:id="rId5"/>
      <p:bold r:id="rId6"/>
      <p:italic r:id="rId7"/>
      <p:boldItalic r:id="rId8"/>
    </p:embeddedFont>
    <p:embeddedFont>
      <p:font typeface="Open Sans" panose="020B0606030504020204" pitchFamily="34" charset="0"/>
      <p:regular r:id="rId9"/>
      <p:bold r:id="rId10"/>
      <p:italic r:id="rId11"/>
      <p:boldItalic r:id="rId12"/>
    </p:embeddedFont>
  </p:embeddedFontLst>
  <p:custDataLst>
    <p:tags r:id="rId13"/>
  </p:custDataLst>
  <p:defaultTextStyle>
    <a:defPPr>
      <a:defRPr lang="en-US"/>
    </a:defPPr>
    <a:lvl1pPr marL="0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61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98E"/>
    <a:srgbClr val="759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/>
    <p:restoredTop sz="94626"/>
  </p:normalViewPr>
  <p:slideViewPr>
    <p:cSldViewPr>
      <p:cViewPr>
        <p:scale>
          <a:sx n="35" d="100"/>
          <a:sy n="35" d="100"/>
        </p:scale>
        <p:origin x="-208" y="-99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gs" Target="tags/tag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1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/>
            </a:defPPr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1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/>
            </a:defPPr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96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1450" y="0"/>
            <a:ext cx="401796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BBC9A-8EEA-4949-BFD3-30E770D20F7E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591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7100" y="3373438"/>
            <a:ext cx="741680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17963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1450" y="6659563"/>
            <a:ext cx="4017963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263C8-2493-AC4A-A3CC-72A11A358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00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263C8-2493-AC4A-A3CC-72A11A3588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00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9085" y="4221484"/>
            <a:ext cx="35547303" cy="89877900"/>
          </a:xfr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1947" y="4221484"/>
            <a:ext cx="105925615" cy="89877900"/>
          </a:xfr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53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3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3"/>
            <a:ext cx="37307521" cy="6537960"/>
          </a:xfrm>
        </p:spPr>
        <p:txBody>
          <a:bodyPr anchor="t"/>
          <a:lstStyle>
            <a:defPPr>
              <a:defRPr kern="1200"/>
            </a:defPPr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7"/>
            <a:ext cx="37307521" cy="720089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1pPr>
            <a:lvl2pPr marL="2194514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90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5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0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57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0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599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11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3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1944" y="24582124"/>
            <a:ext cx="70736458" cy="69517264"/>
          </a:xfrm>
        </p:spPr>
        <p:txBody>
          <a:bodyPr/>
          <a:lstStyle>
            <a:defPPr>
              <a:defRPr kern="1200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9921" y="24582124"/>
            <a:ext cx="70736464" cy="69517264"/>
          </a:xfrm>
        </p:spPr>
        <p:txBody>
          <a:bodyPr/>
          <a:lstStyle>
            <a:defPPr>
              <a:defRPr kern="1200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51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5"/>
            <a:ext cx="19392903" cy="307085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2"/>
            <a:ext cx="19392903" cy="18966183"/>
          </a:xfrm>
        </p:spPr>
        <p:txBody>
          <a:bodyPr/>
          <a:lstStyle>
            <a:defPPr>
              <a:defRPr kern="1200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5"/>
            <a:ext cx="19400520" cy="307085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2"/>
            <a:ext cx="19400520" cy="18966183"/>
          </a:xfrm>
        </p:spPr>
        <p:txBody>
          <a:bodyPr/>
          <a:lstStyle>
            <a:defPPr>
              <a:defRPr kern="1200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19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3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49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4" y="1310640"/>
            <a:ext cx="14439903" cy="5577840"/>
          </a:xfrm>
        </p:spPr>
        <p:txBody>
          <a:bodyPr anchor="b"/>
          <a:lstStyle>
            <a:defPPr>
              <a:defRPr kern="1200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39" y="1310643"/>
            <a:ext cx="24536400" cy="28094942"/>
          </a:xfrm>
        </p:spPr>
        <p:txBody>
          <a:bodyPr/>
          <a:lstStyle>
            <a:defPPr>
              <a:defRPr kern="1200"/>
            </a:defPPr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4" y="6888483"/>
            <a:ext cx="14439903" cy="22517103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2"/>
            <a:ext cx="26334721" cy="2720343"/>
          </a:xfrm>
        </p:spPr>
        <p:txBody>
          <a:bodyPr anchor="b"/>
          <a:lstStyle>
            <a:defPPr>
              <a:defRPr kern="1200"/>
            </a:defPPr>
            <a:lvl1pPr algn="l">
              <a:defRPr sz="9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1" cy="19751039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5400"/>
            </a:lvl1pPr>
            <a:lvl2pPr marL="2194514" indent="0">
              <a:buNone/>
              <a:defRPr sz="13400"/>
            </a:lvl2pPr>
            <a:lvl3pPr marL="4389028" indent="0">
              <a:buNone/>
              <a:defRPr sz="11500"/>
            </a:lvl3pPr>
            <a:lvl4pPr marL="6583543" indent="0">
              <a:buNone/>
              <a:defRPr sz="9700"/>
            </a:lvl4pPr>
            <a:lvl5pPr marL="8778057" indent="0">
              <a:buNone/>
              <a:defRPr sz="9700"/>
            </a:lvl5pPr>
            <a:lvl6pPr marL="10972571" indent="0">
              <a:buNone/>
              <a:defRPr sz="9700"/>
            </a:lvl6pPr>
            <a:lvl7pPr marL="13167085" indent="0">
              <a:buNone/>
              <a:defRPr sz="9700"/>
            </a:lvl7pPr>
            <a:lvl8pPr marL="15361599" indent="0">
              <a:buNone/>
              <a:defRPr sz="9700"/>
            </a:lvl8pPr>
            <a:lvl9pPr marL="17556114" indent="0">
              <a:buNone/>
              <a:defRPr sz="9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1" cy="3863337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5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79" cy="5486400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79" cy="21724623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/>
            </a:defPPr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2"/>
            <a:ext cx="138988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/>
            </a:defPPr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2"/>
            <a:ext cx="1024128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/>
            </a:defPPr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074400" y="16459200"/>
            <a:ext cx="14274800" cy="39370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0690800" y="16459200"/>
            <a:ext cx="14274800" cy="39370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946900" y="33426400"/>
            <a:ext cx="29997400" cy="14478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6946900" y="33997900"/>
            <a:ext cx="219456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560">
                <a:solidFill>
                  <a:srgbClr val="808080"/>
                </a:solidFill>
              </a:rPr>
              <a:t>Template ID: deliberatingwatermelon  Size: 48x36</a:t>
            </a:r>
          </a:p>
        </p:txBody>
      </p:sp>
    </p:spTree>
    <p:extLst>
      <p:ext uri="{BB962C8B-B14F-4D97-AF65-F5344CB8AC3E}">
        <p14:creationId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438902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/>
      </a:defPPr>
      <a:lvl1pPr marL="1645886" indent="-1645886" algn="l" defTabSz="438902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86" indent="-1371572" algn="l" defTabSz="438902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86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00" indent="-1097257" algn="l" defTabSz="438902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314" indent="-1097257" algn="l" defTabSz="438902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828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342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371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28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57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71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85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99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1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34866752" y="7910544"/>
            <a:ext cx="8225570" cy="11704320"/>
          </a:xfrm>
          <a:prstGeom prst="roundRect">
            <a:avLst>
              <a:gd name="adj" fmla="val 2650"/>
            </a:avLst>
          </a:prstGeom>
          <a:solidFill>
            <a:srgbClr val="50798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15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26EDB-7235-4F91-A0E2-B62F3F0FCF6C}"/>
              </a:ext>
            </a:extLst>
          </p:cNvPr>
          <p:cNvSpPr txBox="1"/>
          <p:nvPr/>
        </p:nvSpPr>
        <p:spPr>
          <a:xfrm>
            <a:off x="35093337" y="8164805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4400" b="1" dirty="0">
                <a:solidFill>
                  <a:schemeClr val="bg1"/>
                </a:solidFill>
                <a:latin typeface="Nunito" panose="00000500000000000000" pitchFamily="2" charset="0"/>
                <a:cs typeface="Arial" pitchFamily="34" charset="0"/>
              </a:rPr>
              <a:t>Conclusion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77A6A-FF3B-F0B8-2DD6-FF518285FEE2}"/>
              </a:ext>
            </a:extLst>
          </p:cNvPr>
          <p:cNvSpPr/>
          <p:nvPr/>
        </p:nvSpPr>
        <p:spPr>
          <a:xfrm>
            <a:off x="768096" y="20354544"/>
            <a:ext cx="8225570" cy="11768328"/>
          </a:xfrm>
          <a:prstGeom prst="roundRect">
            <a:avLst>
              <a:gd name="adj" fmla="val 3206"/>
            </a:avLst>
          </a:prstGeom>
          <a:solidFill>
            <a:srgbClr val="75909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ECCAB-4D60-9015-06F2-0064C90237D3}"/>
              </a:ext>
            </a:extLst>
          </p:cNvPr>
          <p:cNvSpPr txBox="1"/>
          <p:nvPr/>
        </p:nvSpPr>
        <p:spPr>
          <a:xfrm>
            <a:off x="996696" y="20610576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4400" b="1" dirty="0">
                <a:solidFill>
                  <a:schemeClr val="bg1"/>
                </a:solidFill>
                <a:latin typeface="Nunito" panose="00000500000000000000" pitchFamily="2" charset="0"/>
                <a:cs typeface="Arial" pitchFamily="34" charset="0"/>
              </a:rPr>
              <a:t>Methods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767064" y="7910543"/>
            <a:ext cx="8225570" cy="11704320"/>
          </a:xfrm>
          <a:prstGeom prst="roundRect">
            <a:avLst>
              <a:gd name="adj" fmla="val 3206"/>
            </a:avLst>
          </a:prstGeom>
          <a:solidFill>
            <a:srgbClr val="AA6C7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15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A5C452-2DAF-423A-BC0E-FB2D0D0E019D}"/>
              </a:ext>
            </a:extLst>
          </p:cNvPr>
          <p:cNvSpPr txBox="1"/>
          <p:nvPr/>
        </p:nvSpPr>
        <p:spPr>
          <a:xfrm>
            <a:off x="994656" y="8165592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4400" b="1" dirty="0">
                <a:solidFill>
                  <a:schemeClr val="bg1"/>
                </a:solidFill>
                <a:latin typeface="Nunito" panose="00000500000000000000" pitchFamily="2" charset="0"/>
                <a:cs typeface="Arial" pitchFamily="34" charset="0"/>
              </a:rPr>
              <a:t>Introduction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9793338" y="7910544"/>
            <a:ext cx="24270884" cy="24213782"/>
          </a:xfrm>
          <a:prstGeom prst="roundRect">
            <a:avLst>
              <a:gd name="adj" fmla="val 902"/>
            </a:avLst>
          </a:prstGeom>
          <a:solidFill>
            <a:srgbClr val="50798E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1500"/>
          </a:p>
        </p:txBody>
      </p:sp>
      <p:sp>
        <p:nvSpPr>
          <p:cNvPr id="75" name="Rounded Rectangle 74"/>
          <p:cNvSpPr/>
          <p:nvPr/>
        </p:nvSpPr>
        <p:spPr>
          <a:xfrm>
            <a:off x="797189" y="797037"/>
            <a:ext cx="42296823" cy="6365763"/>
          </a:xfrm>
          <a:prstGeom prst="roundRect">
            <a:avLst>
              <a:gd name="adj" fmla="val 3157"/>
            </a:avLst>
          </a:prstGeom>
          <a:solidFill>
            <a:srgbClr val="66A27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1500" dirty="0"/>
          </a:p>
        </p:txBody>
      </p:sp>
      <p:sp>
        <p:nvSpPr>
          <p:cNvPr id="79" name="Rounded Rectangle 78"/>
          <p:cNvSpPr/>
          <p:nvPr/>
        </p:nvSpPr>
        <p:spPr>
          <a:xfrm>
            <a:off x="34864926" y="20354544"/>
            <a:ext cx="8225570" cy="11768328"/>
          </a:xfrm>
          <a:prstGeom prst="roundRect">
            <a:avLst>
              <a:gd name="adj" fmla="val 3951"/>
            </a:avLst>
          </a:prstGeom>
          <a:solidFill>
            <a:srgbClr val="C7805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1150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9AFA996E-AD6B-4DC6-BC85-A182D141A5B5}"/>
              </a:ext>
            </a:extLst>
          </p:cNvPr>
          <p:cNvSpPr txBox="1"/>
          <p:nvPr/>
        </p:nvSpPr>
        <p:spPr>
          <a:xfrm>
            <a:off x="3657600" y="1544781"/>
            <a:ext cx="36576000" cy="2937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chemeClr val="bg1"/>
                </a:solidFill>
                <a:latin typeface="Nunito" panose="00000500000000000000" pitchFamily="2" charset="0"/>
              </a:rPr>
              <a:t>The Big Picture: Does AI Image Classification</a:t>
            </a:r>
          </a:p>
          <a:p>
            <a:pPr algn="ctr" defTabSz="3761086">
              <a:spcBef>
                <a:spcPct val="20000"/>
              </a:spcBef>
              <a:defRPr/>
            </a:pPr>
            <a:r>
              <a:rPr lang="en-US" sz="8500" b="1" dirty="0">
                <a:solidFill>
                  <a:schemeClr val="bg1"/>
                </a:solidFill>
                <a:latin typeface="Nunito" panose="00000500000000000000" pitchFamily="2" charset="0"/>
              </a:rPr>
              <a:t>Affect Occupancy Estimates of Urban Wildlife?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2CF2C83C-08B8-46D1-AEAA-7C0550B92975}"/>
              </a:ext>
            </a:extLst>
          </p:cNvPr>
          <p:cNvSpPr txBox="1"/>
          <p:nvPr/>
        </p:nvSpPr>
        <p:spPr>
          <a:xfrm>
            <a:off x="3657600" y="4746312"/>
            <a:ext cx="36576000" cy="174817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Ethan Schoen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, Tiziana Gelmi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, Maya Gonzalez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, Hector Baez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, Max Yusuda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, Mason Fidino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  <a:r>
              <a:rPr lang="en-US" sz="5600" dirty="0">
                <a:solidFill>
                  <a:schemeClr val="bg1"/>
                </a:solidFill>
                <a:latin typeface="+mj-lt"/>
                <a:cs typeface="Arial" pitchFamily="34" charset="0"/>
              </a:rPr>
              <a:t>, Amanda Zellmer</a:t>
            </a:r>
            <a:r>
              <a:rPr lang="en-US" sz="56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endParaRPr lang="en-US" sz="5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ctr">
              <a:defRPr/>
            </a:pPr>
            <a:r>
              <a:rPr lang="en-US" sz="48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Department of Biology, Occidental College, Los Angeles, CA 90042; </a:t>
            </a:r>
            <a:r>
              <a:rPr lang="en-US" sz="4800" baseline="30000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Conservation and Science Department, Lincoln Park Zoo, Chicago, IL 60614</a:t>
            </a:r>
            <a:endParaRPr lang="en-US" sz="4800" baseline="300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B053B5-623C-42C1-A5BA-FDB2309E17B5}"/>
              </a:ext>
            </a:extLst>
          </p:cNvPr>
          <p:cNvSpPr txBox="1"/>
          <p:nvPr/>
        </p:nvSpPr>
        <p:spPr>
          <a:xfrm>
            <a:off x="994656" y="8988552"/>
            <a:ext cx="777240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Camera traps 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a key tool in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wildlife monitoring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they pose a significant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processing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millions of photos – most of which contain no animals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Ecologists are increasingly turning to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tools 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 </a:t>
            </a:r>
            <a:r>
              <a:rPr lang="en-US" sz="3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MegaDetector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automatically identify 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of these tools into ecological workflows raises critical questions: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</a:t>
            </a:r>
            <a:r>
              <a:rPr lang="en-US" sz="3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reliable</a:t>
            </a:r>
            <a:r>
              <a:rPr lang="en-US" sz="3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AI-generated classifications for </a:t>
            </a:r>
            <a:r>
              <a:rPr lang="en-US" sz="3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scientific</a:t>
            </a:r>
            <a:r>
              <a:rPr lang="en-US" sz="3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r>
              <a:rPr lang="en-US" sz="3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are the </a:t>
            </a:r>
            <a:r>
              <a:rPr lang="en-US" sz="36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trade-offs</a:t>
            </a:r>
            <a:r>
              <a:rPr lang="en-US" sz="3600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using AI in place of human review?</a:t>
            </a: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E4ADE2-1C83-47FC-978F-7E0CAA0FDC54}"/>
              </a:ext>
            </a:extLst>
          </p:cNvPr>
          <p:cNvSpPr txBox="1"/>
          <p:nvPr/>
        </p:nvSpPr>
        <p:spPr>
          <a:xfrm>
            <a:off x="10058400" y="8164805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4400" b="1" dirty="0">
                <a:solidFill>
                  <a:schemeClr val="bg1"/>
                </a:solidFill>
                <a:latin typeface="Nunito" panose="00000500000000000000" pitchFamily="2" charset="0"/>
                <a:cs typeface="Arial" pitchFamily="34" charset="0"/>
              </a:rPr>
              <a:t>Results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93BC31-3E9A-4E00-A76F-069126324922}"/>
              </a:ext>
            </a:extLst>
          </p:cNvPr>
          <p:cNvSpPr/>
          <p:nvPr/>
        </p:nvSpPr>
        <p:spPr>
          <a:xfrm>
            <a:off x="1105718" y="8851392"/>
            <a:ext cx="914400" cy="45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BB32DFF-2B3F-417B-9F8B-8B9F5C654495}"/>
              </a:ext>
            </a:extLst>
          </p:cNvPr>
          <p:cNvSpPr/>
          <p:nvPr/>
        </p:nvSpPr>
        <p:spPr>
          <a:xfrm>
            <a:off x="10134600" y="8851392"/>
            <a:ext cx="914400" cy="45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2D236E-7546-4230-89C4-A3CB68860FFA}"/>
              </a:ext>
            </a:extLst>
          </p:cNvPr>
          <p:cNvSpPr txBox="1"/>
          <p:nvPr/>
        </p:nvSpPr>
        <p:spPr>
          <a:xfrm>
            <a:off x="35093337" y="8987135"/>
            <a:ext cx="777240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buNone/>
            </a:pPr>
            <a:r>
              <a:rPr lang="en-US" sz="3600" dirty="0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results suggest that data loss caused by the use of AI tools like </a:t>
            </a:r>
            <a:r>
              <a:rPr lang="en-US" sz="3600" dirty="0" err="1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MegaDetector</a:t>
            </a:r>
            <a:r>
              <a:rPr lang="en-US" sz="3600" dirty="0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does not have a significant impact on the results of common occupancy analysis approaches for most species. </a:t>
            </a:r>
          </a:p>
          <a:p>
            <a:pPr>
              <a:buNone/>
            </a:pPr>
            <a:r>
              <a:rPr lang="en-US" sz="36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some minor variations were observed across different thresholds, the core ecological insights remained consistent. Although use of AI classifiers should continue to be monitored in ecological settings – particularly for smaller species which may show greater sensitivity – these tools have demonstrated considerable promise in their ability to substantially reduce manual labor and maintain reliability.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650100-83FA-4A86-9D02-FDB1046A1C5A}"/>
              </a:ext>
            </a:extLst>
          </p:cNvPr>
          <p:cNvSpPr/>
          <p:nvPr/>
        </p:nvSpPr>
        <p:spPr>
          <a:xfrm>
            <a:off x="35204400" y="8851392"/>
            <a:ext cx="914400" cy="45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BD65E6-B838-4D00-BF0C-3070FF4F3D21}"/>
              </a:ext>
            </a:extLst>
          </p:cNvPr>
          <p:cNvSpPr txBox="1"/>
          <p:nvPr/>
        </p:nvSpPr>
        <p:spPr>
          <a:xfrm>
            <a:off x="35093337" y="20610576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4400" b="1" dirty="0">
                <a:solidFill>
                  <a:schemeClr val="bg1"/>
                </a:solidFill>
                <a:latin typeface="Nunito" panose="00000500000000000000" pitchFamily="2" charset="0"/>
                <a:cs typeface="Arial" pitchFamily="34" charset="0"/>
              </a:rPr>
              <a:t>Acknowledgements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148495-B756-4A96-85FD-E5CC6713F248}"/>
              </a:ext>
            </a:extLst>
          </p:cNvPr>
          <p:cNvSpPr txBox="1"/>
          <p:nvPr/>
        </p:nvSpPr>
        <p:spPr>
          <a:xfrm>
            <a:off x="35093337" y="21433536"/>
            <a:ext cx="777240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would like to thank Occidental College, the Computational Biology Lab, and the Urban Wildlife Information Network (UWIN) for their support and resources.</a:t>
            </a:r>
          </a:p>
          <a:p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 thanks to Mason </a:t>
            </a:r>
            <a:r>
              <a:rPr lang="en-US" sz="3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Fidino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his valuable guidance, expertise on analytical approaches, and thoughtful feedback during critical stages for this project.</a:t>
            </a:r>
          </a:p>
          <a:p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am especially grateful for Professor Amanda Zellmer for her ongoing mentorship, insight, and encouragement throughout this work, as well as her patience and dedication to helping me develop as a researcher.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6C266B8-8AB7-40F0-B164-823BEF121F94}"/>
              </a:ext>
            </a:extLst>
          </p:cNvPr>
          <p:cNvSpPr/>
          <p:nvPr/>
        </p:nvSpPr>
        <p:spPr>
          <a:xfrm>
            <a:off x="35204400" y="21296376"/>
            <a:ext cx="914400" cy="45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sites&#10;&#10;AI-generated content may be incorrect.">
            <a:extLst>
              <a:ext uri="{FF2B5EF4-FFF2-40B4-BE49-F238E27FC236}">
                <a16:creationId xmlns:a16="http://schemas.microsoft.com/office/drawing/2014/main" id="{62A8A9A5-2015-7990-E08C-25B4CAA35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0" y="10296144"/>
            <a:ext cx="9144000" cy="9144000"/>
          </a:xfrm>
          <a:prstGeom prst="rect">
            <a:avLst/>
          </a:prstGeom>
        </p:spPr>
      </p:pic>
      <p:pic>
        <p:nvPicPr>
          <p:cNvPr id="10" name="Picture 9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5862FE2E-8BFE-4ED8-3895-9AF229429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92" y="24780240"/>
            <a:ext cx="11558016" cy="7223760"/>
          </a:xfrm>
          <a:prstGeom prst="rect">
            <a:avLst/>
          </a:prstGeom>
        </p:spPr>
      </p:pic>
      <p:sp>
        <p:nvSpPr>
          <p:cNvPr id="14" name="Rectangle: Rounded Corners 29">
            <a:extLst>
              <a:ext uri="{FF2B5EF4-FFF2-40B4-BE49-F238E27FC236}">
                <a16:creationId xmlns:a16="http://schemas.microsoft.com/office/drawing/2014/main" id="{8CCAE318-07A2-B780-544B-C24CA0845BBF}"/>
              </a:ext>
            </a:extLst>
          </p:cNvPr>
          <p:cNvSpPr/>
          <p:nvPr/>
        </p:nvSpPr>
        <p:spPr>
          <a:xfrm>
            <a:off x="1106424" y="21296376"/>
            <a:ext cx="914400" cy="45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B51D8-73BB-1312-5290-B359EB2697E0}"/>
              </a:ext>
            </a:extLst>
          </p:cNvPr>
          <p:cNvSpPr txBox="1"/>
          <p:nvPr/>
        </p:nvSpPr>
        <p:spPr>
          <a:xfrm>
            <a:off x="996696" y="21433536"/>
            <a:ext cx="777240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Compiled human-labeled images from 2018-2024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71 sites around Pasadena, California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 species-groups analyzed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 each image through </a:t>
            </a:r>
            <a:r>
              <a:rPr lang="en-US" sz="3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MegaDetector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observing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confidence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each image containing wildlife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Subset for confidence thresholds from {0.0, 0.1, … 0.8, 0.9, 0.99}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Compared to all human-labeled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 an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auto-logistic model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each threshold, using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imperviousness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 a covariate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Measured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between threshold groups for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Picture 25" descr="A graph of different species&#10;&#10;AI-generated content may be incorrect.">
            <a:extLst>
              <a:ext uri="{FF2B5EF4-FFF2-40B4-BE49-F238E27FC236}">
                <a16:creationId xmlns:a16="http://schemas.microsoft.com/office/drawing/2014/main" id="{BD0F89AD-B309-9734-BCE9-BA0E53915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880" y="21031200"/>
            <a:ext cx="8778240" cy="10972800"/>
          </a:xfrm>
          <a:prstGeom prst="rect">
            <a:avLst/>
          </a:prstGeom>
        </p:spPr>
      </p:pic>
      <p:pic>
        <p:nvPicPr>
          <p:cNvPr id="36" name="Picture 35" descr="A graph showing the size of a coyote&#10;&#10;AI-generated content may be incorrect.">
            <a:extLst>
              <a:ext uri="{FF2B5EF4-FFF2-40B4-BE49-F238E27FC236}">
                <a16:creationId xmlns:a16="http://schemas.microsoft.com/office/drawing/2014/main" id="{077E3BEC-2819-481D-5E75-3104FDE92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8"/>
          <a:stretch/>
        </p:blipFill>
        <p:spPr>
          <a:xfrm>
            <a:off x="10016876" y="17221200"/>
            <a:ext cx="5610686" cy="5486400"/>
          </a:xfrm>
          <a:prstGeom prst="rect">
            <a:avLst/>
          </a:prstGeom>
        </p:spPr>
      </p:pic>
      <p:pic>
        <p:nvPicPr>
          <p:cNvPr id="48" name="Picture 47" descr="A graph of a squirrel&#10;&#10;AI-generated content may be incorrect.">
            <a:extLst>
              <a:ext uri="{FF2B5EF4-FFF2-40B4-BE49-F238E27FC236}">
                <a16:creationId xmlns:a16="http://schemas.microsoft.com/office/drawing/2014/main" id="{7F5A3C34-5C24-6720-5CA2-AF2D60F7CF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416" y="17221200"/>
            <a:ext cx="6858000" cy="5486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DA73EF0-87D3-FB11-4DCA-12E29076D92B}"/>
              </a:ext>
            </a:extLst>
          </p:cNvPr>
          <p:cNvSpPr txBox="1"/>
          <p:nvPr/>
        </p:nvSpPr>
        <p:spPr>
          <a:xfrm>
            <a:off x="23318848" y="8534400"/>
            <a:ext cx="1074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Varying confidence thresholds for </a:t>
            </a:r>
            <a:r>
              <a:rPr lang="en-US" sz="3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MegaDetector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detection did not have a large impact on the number of Seasons a species was observed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4D6BB6-7806-F9D3-9727-E3977D3565CA}"/>
              </a:ext>
            </a:extLst>
          </p:cNvPr>
          <p:cNvSpPr txBox="1"/>
          <p:nvPr/>
        </p:nvSpPr>
        <p:spPr>
          <a:xfrm>
            <a:off x="10058400" y="1599285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loss caused by different confidence thresholds did not significantly alter occupancy model results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82A259-734D-7F00-9480-7EE89F604037}"/>
              </a:ext>
            </a:extLst>
          </p:cNvPr>
          <p:cNvSpPr txBox="1"/>
          <p:nvPr/>
        </p:nvSpPr>
        <p:spPr>
          <a:xfrm>
            <a:off x="10058400" y="22997160"/>
            <a:ext cx="1280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 at high thresholds for animal detection confidence (0.8), occupancy model parameters remain mostly unchanged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6F25C4-01F9-92E5-F7C9-5D50C7C71D1F}"/>
              </a:ext>
            </a:extLst>
          </p:cNvPr>
          <p:cNvSpPr txBox="1"/>
          <p:nvPr/>
        </p:nvSpPr>
        <p:spPr>
          <a:xfrm>
            <a:off x="23317200" y="19734074"/>
            <a:ext cx="1074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Differences in occupancy model parameters over increasing confidence thresholds were minor</a:t>
            </a:r>
          </a:p>
        </p:txBody>
      </p:sp>
      <p:pic>
        <p:nvPicPr>
          <p:cNvPr id="60" name="Picture 59" descr="A logo with a white and orange shield&#10;&#10;AI-generated content may be incorrect.">
            <a:extLst>
              <a:ext uri="{FF2B5EF4-FFF2-40B4-BE49-F238E27FC236}">
                <a16:creationId xmlns:a16="http://schemas.microsoft.com/office/drawing/2014/main" id="{5466DB42-F325-284A-09DD-1F7006316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97280"/>
            <a:ext cx="4114800" cy="4114800"/>
          </a:xfrm>
          <a:prstGeom prst="rect">
            <a:avLst/>
          </a:prstGeom>
        </p:spPr>
      </p:pic>
      <p:pic>
        <p:nvPicPr>
          <p:cNvPr id="62" name="Picture 61" descr="A graph with a line graph&#10;&#10;AI-generated content may be incorrect.">
            <a:extLst>
              <a:ext uri="{FF2B5EF4-FFF2-40B4-BE49-F238E27FC236}">
                <a16:creationId xmlns:a16="http://schemas.microsoft.com/office/drawing/2014/main" id="{9712045B-AA7F-31DC-FB29-3F6589D5D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10210800"/>
            <a:ext cx="5486400" cy="5486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7F48B2C-7D7C-C034-B1AD-FB29272A53C0}"/>
              </a:ext>
            </a:extLst>
          </p:cNvPr>
          <p:cNvSpPr txBox="1"/>
          <p:nvPr/>
        </p:nvSpPr>
        <p:spPr>
          <a:xfrm>
            <a:off x="10058400" y="8988552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number of images that are removed at each confidence threshold (much less human review required)</a:t>
            </a:r>
          </a:p>
        </p:txBody>
      </p:sp>
      <p:pic>
        <p:nvPicPr>
          <p:cNvPr id="65" name="Picture 64" descr="A cartoon of a lizard and a computer&#10;&#10;AI-generated content may be incorrect.">
            <a:extLst>
              <a:ext uri="{FF2B5EF4-FFF2-40B4-BE49-F238E27FC236}">
                <a16:creationId xmlns:a16="http://schemas.microsoft.com/office/drawing/2014/main" id="{8543AA71-DA12-3C32-36CF-B0693DF4C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312" y="1097280"/>
            <a:ext cx="3718670" cy="4114800"/>
          </a:xfrm>
          <a:prstGeom prst="rect">
            <a:avLst/>
          </a:prstGeom>
          <a:effectLst>
            <a:softEdge rad="153839"/>
          </a:effectLst>
        </p:spPr>
      </p:pic>
    </p:spTree>
    <p:extLst>
      <p:ext uri="{BB962C8B-B14F-4D97-AF65-F5344CB8AC3E}">
        <p14:creationId xmlns:p14="http://schemas.microsoft.com/office/powerpoint/2010/main" val="1270404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deliberatingwatermelon|08-20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475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Nunito</vt:lpstr>
      <vt:lpstr>Aptos</vt:lpstr>
      <vt:lpstr>Arial</vt:lpstr>
      <vt:lpstr>Calibri</vt:lpstr>
      <vt:lpstr>Open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Ethan Schoen</cp:lastModifiedBy>
  <cp:revision>62</cp:revision>
  <cp:lastPrinted>2012-07-31T19:59:21Z</cp:lastPrinted>
  <dcterms:modified xsi:type="dcterms:W3CDTF">2025-04-22T22:59:45Z</dcterms:modified>
  <cp:category>research posters template</cp:category>
</cp:coreProperties>
</file>